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68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2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37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59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6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43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8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29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41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8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39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FBD66-8548-4A4D-8B51-9FEC72BCCC6B}" type="datetimeFigureOut">
              <a:rPr lang="ru-RU" smtClean="0"/>
              <a:pPr/>
              <a:t>08.05.2018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E0C8F-2839-4917-A16C-A0AF61E35CC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75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i-best.ru/post26039219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ru-RU" dirty="0" smtClean="0"/>
              <a:t>Формирование средневековых городов. Городское ремесло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68" y="3496774"/>
            <a:ext cx="5102431" cy="33612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87584"/>
            <a:ext cx="4289896" cy="3770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80414" y="6396335"/>
            <a:ext cx="3669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 smtClean="0">
                <a:solidFill>
                  <a:schemeClr val="bg1"/>
                </a:solidFill>
              </a:rPr>
              <a:t>Ротенбург</a:t>
            </a:r>
            <a:r>
              <a:rPr lang="ru-RU" sz="2400" b="1" i="1" dirty="0" smtClean="0">
                <a:solidFill>
                  <a:schemeClr val="bg1"/>
                </a:solidFill>
              </a:rPr>
              <a:t>, Германия</a:t>
            </a:r>
            <a:endParaRPr lang="ru-RU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урока: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 smtClean="0"/>
              <a:t>Изменения в общественной жизни. </a:t>
            </a:r>
          </a:p>
          <a:p>
            <a:pPr marL="514350" indent="-514350">
              <a:buAutoNum type="arabicPeriod"/>
            </a:pPr>
            <a:r>
              <a:rPr lang="ru-RU" sz="3600" dirty="0" smtClean="0"/>
              <a:t>Возникновение в Европе множества городов.</a:t>
            </a:r>
          </a:p>
          <a:p>
            <a:pPr marL="514350" indent="-514350">
              <a:buAutoNum type="arabicPeriod"/>
            </a:pPr>
            <a:r>
              <a:rPr lang="ru-RU" sz="3600" dirty="0" smtClean="0"/>
              <a:t>Борьба городов с сеньорами. </a:t>
            </a:r>
            <a:endParaRPr lang="ru-RU" sz="3600" dirty="0"/>
          </a:p>
          <a:p>
            <a:pPr marL="514350" indent="-514350">
              <a:buAutoNum type="arabicPeriod"/>
            </a:pPr>
            <a:r>
              <a:rPr lang="ru-RU" sz="3600" dirty="0" smtClean="0"/>
              <a:t>Мастерская городского ремесленника. </a:t>
            </a:r>
            <a:endParaRPr lang="ru-RU" sz="3600" dirty="0"/>
          </a:p>
          <a:p>
            <a:pPr marL="514350" indent="-514350">
              <a:buAutoNum type="arabicPeriod"/>
            </a:pPr>
            <a:r>
              <a:rPr lang="ru-RU" sz="3600" dirty="0" smtClean="0"/>
              <a:t>Цехи — союзы ремесленников.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384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Изменения в общественной жизни (стр. 103-104):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 smtClean="0"/>
              <a:t>Появление новых орудий труда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 smtClean="0"/>
              <a:t>Рост урожаев, численности скота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 smtClean="0"/>
              <a:t>Развитие металлургии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 smtClean="0"/>
              <a:t>Отделение ремесла от сельского хозяйства </a:t>
            </a:r>
          </a:p>
        </p:txBody>
      </p:sp>
    </p:spTree>
    <p:extLst>
      <p:ext uri="{BB962C8B-B14F-4D97-AF65-F5344CB8AC3E}">
        <p14:creationId xmlns:p14="http://schemas.microsoft.com/office/powerpoint/2010/main" val="6592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2. Возникновение в Европе новых городов.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389" y="1540042"/>
            <a:ext cx="10824411" cy="4636921"/>
          </a:xfrm>
        </p:spPr>
        <p:txBody>
          <a:bodyPr>
            <a:noAutofit/>
          </a:bodyPr>
          <a:lstStyle/>
          <a:p>
            <a:r>
              <a:rPr lang="ru-RU" sz="3600" i="1" dirty="0" smtClean="0"/>
              <a:t> Предположите, почему названия многих средневековых городов имеют окончания: «</a:t>
            </a:r>
            <a:r>
              <a:rPr lang="ru-RU" sz="3600" b="1" i="1" dirty="0" err="1" smtClean="0"/>
              <a:t>бург</a:t>
            </a:r>
            <a:r>
              <a:rPr lang="ru-RU" sz="3600" i="1" dirty="0" smtClean="0"/>
              <a:t>», «</a:t>
            </a:r>
            <a:r>
              <a:rPr lang="ru-RU" sz="3600" b="1" i="1" dirty="0" err="1" smtClean="0"/>
              <a:t>берг</a:t>
            </a:r>
            <a:r>
              <a:rPr lang="ru-RU" sz="3600" i="1" dirty="0" smtClean="0"/>
              <a:t>» (крепость), «</a:t>
            </a:r>
            <a:r>
              <a:rPr lang="ru-RU" sz="3600" b="1" i="1" dirty="0" smtClean="0"/>
              <a:t>форд</a:t>
            </a:r>
            <a:r>
              <a:rPr lang="ru-RU" sz="3600" i="1" dirty="0" smtClean="0"/>
              <a:t>», «</a:t>
            </a:r>
            <a:r>
              <a:rPr lang="ru-RU" sz="3600" b="1" i="1" dirty="0" err="1" smtClean="0"/>
              <a:t>фурт</a:t>
            </a:r>
            <a:r>
              <a:rPr lang="ru-RU" sz="3600" i="1" dirty="0" smtClean="0"/>
              <a:t>» (брод), «</a:t>
            </a:r>
            <a:r>
              <a:rPr lang="ru-RU" sz="3600" b="1" i="1" dirty="0" smtClean="0"/>
              <a:t>бридж</a:t>
            </a:r>
            <a:r>
              <a:rPr lang="ru-RU" sz="3600" i="1" dirty="0" smtClean="0"/>
              <a:t>» (мост) или начинаются с приставки «</a:t>
            </a:r>
            <a:r>
              <a:rPr lang="ru-RU" sz="3600" b="1" i="1" dirty="0" smtClean="0"/>
              <a:t>Сен-</a:t>
            </a:r>
            <a:r>
              <a:rPr lang="ru-RU" sz="3600" i="1" dirty="0" smtClean="0"/>
              <a:t>», «</a:t>
            </a:r>
            <a:r>
              <a:rPr lang="ru-RU" sz="3600" b="1" i="1" dirty="0" err="1" smtClean="0"/>
              <a:t>Сент</a:t>
            </a:r>
            <a:r>
              <a:rPr lang="ru-RU" sz="3600" b="1" i="1" dirty="0" smtClean="0"/>
              <a:t>-</a:t>
            </a:r>
            <a:r>
              <a:rPr lang="ru-RU" sz="3600" i="1" dirty="0" smtClean="0"/>
              <a:t>», «</a:t>
            </a:r>
            <a:r>
              <a:rPr lang="ru-RU" sz="3600" b="1" i="1" dirty="0" smtClean="0"/>
              <a:t>Сан-</a:t>
            </a:r>
            <a:r>
              <a:rPr lang="ru-RU" sz="3600" i="1" dirty="0" smtClean="0"/>
              <a:t>» (святой), «</a:t>
            </a:r>
            <a:r>
              <a:rPr lang="ru-RU" sz="3600" b="1" i="1" dirty="0" smtClean="0"/>
              <a:t>честер</a:t>
            </a:r>
            <a:r>
              <a:rPr lang="ru-RU" sz="3600" i="1" dirty="0" smtClean="0"/>
              <a:t>» (лагерь). Используя карту «Развитие ремесла и торговли в Европе в XIV в.» учебника (с. 106—107), найдите как можно больше названий городов, имеющих такие окончания или приставки. </a:t>
            </a:r>
            <a:endParaRPr lang="ru-RU" sz="3600" i="1" dirty="0"/>
          </a:p>
        </p:txBody>
      </p:sp>
    </p:spTree>
    <p:extLst>
      <p:ext uri="{BB962C8B-B14F-4D97-AF65-F5344CB8AC3E}">
        <p14:creationId xmlns:p14="http://schemas.microsoft.com/office/powerpoint/2010/main" val="6884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Вывод</a:t>
            </a:r>
            <a:r>
              <a:rPr lang="ru-RU" dirty="0" smtClean="0"/>
              <a:t>: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4000" dirty="0" smtClean="0"/>
              <a:t>Средневековые города возникали на перекрестках дорог, у речных переправ, удобных морских гаваней, стен монастырей и замков феодалов</a:t>
            </a:r>
          </a:p>
          <a:p>
            <a:r>
              <a:rPr lang="ru-RU" sz="4000" b="1" u="sng" dirty="0" smtClean="0"/>
              <a:t>Бюргер</a:t>
            </a:r>
            <a:r>
              <a:rPr lang="ru-RU" sz="4000" dirty="0" smtClean="0"/>
              <a:t> – постоянный житель города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60" y="365125"/>
            <a:ext cx="5746047" cy="4241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650" y="4798256"/>
            <a:ext cx="5747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 err="1">
                <a:hlinkClick r:id="rId3"/>
              </a:rPr>
              <a:t>Сант’Агата</a:t>
            </a:r>
            <a:r>
              <a:rPr lang="ru-RU" sz="3200" i="1" dirty="0">
                <a:hlinkClick r:id="rId3"/>
              </a:rPr>
              <a:t>-де’-</a:t>
            </a:r>
            <a:r>
              <a:rPr lang="ru-RU" sz="3200" i="1" dirty="0" err="1" smtClean="0">
                <a:hlinkClick r:id="rId3"/>
              </a:rPr>
              <a:t>Готи</a:t>
            </a:r>
            <a:r>
              <a:rPr lang="ru-RU" sz="3200" i="1" dirty="0" smtClean="0"/>
              <a:t>, Италия</a:t>
            </a:r>
            <a:endParaRPr lang="ru-RU" sz="3200" b="1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256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3. Борьба городов с сеньорами – </a:t>
            </a:r>
            <a:r>
              <a:rPr lang="en-US" dirty="0" smtClean="0"/>
              <a:t>XII-XIII</a:t>
            </a:r>
            <a:r>
              <a:rPr lang="ru-RU" dirty="0" smtClean="0"/>
              <a:t> века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Выплата сеньору выкупа</a:t>
            </a:r>
            <a:endParaRPr lang="ru-RU" sz="3600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900670"/>
          </a:xfrm>
        </p:spPr>
        <p:txBody>
          <a:bodyPr>
            <a:normAutofit/>
          </a:bodyPr>
          <a:lstStyle/>
          <a:p>
            <a:r>
              <a:rPr lang="ru-RU" sz="3200" b="1" u="sng" dirty="0" smtClean="0"/>
              <a:t>Коммуна</a:t>
            </a:r>
            <a:r>
              <a:rPr lang="ru-RU" sz="3200" dirty="0" smtClean="0"/>
              <a:t> – самоуправляющийся город, освободившийся от власти сеньора</a:t>
            </a:r>
            <a:endParaRPr lang="ru-RU" sz="32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Вооружённая</a:t>
            </a:r>
            <a:r>
              <a:rPr lang="ru-RU" sz="3200" dirty="0" smtClean="0"/>
              <a:t> борьба</a:t>
            </a:r>
            <a:endParaRPr lang="ru-RU" sz="3200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3600" i="1" dirty="0" smtClean="0"/>
              <a:t>Почему бюргеры стремились освободиться от «опеки» сеньора? (стр. 107-108)</a:t>
            </a:r>
            <a:endParaRPr lang="ru-RU" sz="3600" i="1" dirty="0"/>
          </a:p>
        </p:txBody>
      </p:sp>
      <p:sp>
        <p:nvSpPr>
          <p:cNvPr id="8" name="Стрелка вниз 7"/>
          <p:cNvSpPr/>
          <p:nvPr/>
        </p:nvSpPr>
        <p:spPr>
          <a:xfrm>
            <a:off x="2064327" y="1307524"/>
            <a:ext cx="1510146" cy="415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7523018" y="1307524"/>
            <a:ext cx="1510146" cy="415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4344696"/>
            <a:ext cx="3031176" cy="2546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5903" y="6282047"/>
            <a:ext cx="259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Таллин, Эстония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86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Обсудим ситуацию (стр. 108-109):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200" i="1" dirty="0" smtClean="0"/>
              <a:t>герцог </a:t>
            </a:r>
            <a:r>
              <a:rPr lang="ru-RU" sz="3200" i="1" dirty="0"/>
              <a:t>Конрад фон </a:t>
            </a:r>
            <a:r>
              <a:rPr lang="ru-RU" sz="3200" i="1" dirty="0" err="1"/>
              <a:t>Церинген</a:t>
            </a:r>
            <a:r>
              <a:rPr lang="ru-RU" sz="3200" i="1" dirty="0"/>
              <a:t>, владевший многими поместьями, подал </a:t>
            </a:r>
            <a:r>
              <a:rPr lang="ru-RU" sz="3200" b="1" i="1" dirty="0"/>
              <a:t>3 апреля 1202 г</a:t>
            </a:r>
            <a:r>
              <a:rPr lang="ru-RU" sz="3200" i="1" dirty="0"/>
              <a:t>. в суд города </a:t>
            </a:r>
            <a:r>
              <a:rPr lang="ru-RU" sz="3200" i="1" dirty="0" err="1"/>
              <a:t>Дибурга</a:t>
            </a:r>
            <a:r>
              <a:rPr lang="ru-RU" sz="3200" i="1" dirty="0"/>
              <a:t> (Германия) жалобу на двоих его жителей: Германа и Людвига. Герцог утверждал, что оба они лично зависимые от него крестьяне, что они бежали из его поместий </a:t>
            </a:r>
            <a:r>
              <a:rPr lang="ru-RU" sz="3200" b="1" i="1" dirty="0"/>
              <a:t>осенью 1201 г</a:t>
            </a:r>
            <a:r>
              <a:rPr lang="ru-RU" sz="3200" i="1" dirty="0"/>
              <a:t>. и должны вернуться назад. Но Герман доказал при помощи 7 свидетелей, что живёт в городе с </a:t>
            </a:r>
            <a:r>
              <a:rPr lang="ru-RU" sz="3200" b="1" i="1" dirty="0"/>
              <a:t>1 марта 1201 г</a:t>
            </a:r>
            <a:r>
              <a:rPr lang="ru-RU" sz="3200" i="1" dirty="0"/>
              <a:t>., а Людвиг заявил, что он лично свободный. Какое решение примет городской суд?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490879"/>
            <a:ext cx="3957136" cy="455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Мастерская ремесленника (стр. 109)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755073" y="1517830"/>
            <a:ext cx="5181600" cy="4351338"/>
          </a:xfrm>
        </p:spPr>
        <p:txBody>
          <a:bodyPr>
            <a:noAutofit/>
          </a:bodyPr>
          <a:lstStyle/>
          <a:p>
            <a:r>
              <a:rPr lang="ru-RU" sz="3200" i="1" dirty="0" smtClean="0"/>
              <a:t>Составьте рассказ о труде ремесленника, ответив на вопросы:</a:t>
            </a:r>
          </a:p>
          <a:p>
            <a:r>
              <a:rPr lang="ru-RU" sz="3200" dirty="0" smtClean="0"/>
              <a:t>Где и как работали ремесленники? </a:t>
            </a:r>
          </a:p>
          <a:p>
            <a:r>
              <a:rPr lang="ru-RU" sz="3200" dirty="0" smtClean="0"/>
              <a:t>Какую продукцию они выпускали?</a:t>
            </a:r>
          </a:p>
          <a:p>
            <a:r>
              <a:rPr lang="ru-RU" sz="3200" dirty="0" smtClean="0"/>
              <a:t>Кто работал в мастерской?</a:t>
            </a:r>
          </a:p>
          <a:p>
            <a:r>
              <a:rPr lang="ru-RU" sz="3200" dirty="0" smtClean="0"/>
              <a:t>Кто такой </a:t>
            </a:r>
            <a:r>
              <a:rPr lang="ru-RU" sz="3200" b="1" u="sng" dirty="0" smtClean="0"/>
              <a:t>подмастерье</a:t>
            </a:r>
            <a:r>
              <a:rPr lang="ru-RU" sz="3200" dirty="0" smtClean="0"/>
              <a:t> и как он мог стать мастером?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87" y="1825625"/>
            <a:ext cx="5796243" cy="3735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9087" y="5696311"/>
            <a:ext cx="57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В мастерской средневекового оружейника (современный рисунок)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3890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32133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– союз ремесленников одной специальности, проживавших в одном городе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742216" y="597796"/>
            <a:ext cx="5181600" cy="5811838"/>
          </a:xfrm>
        </p:spPr>
        <p:txBody>
          <a:bodyPr/>
          <a:lstStyle/>
          <a:p>
            <a:r>
              <a:rPr lang="ru-RU" dirty="0" smtClean="0"/>
              <a:t>Праздники, торжества, рождение, похороны</a:t>
            </a:r>
          </a:p>
          <a:p>
            <a:r>
              <a:rPr lang="ru-RU" dirty="0" smtClean="0"/>
              <a:t>Хозяйственный союз</a:t>
            </a:r>
          </a:p>
          <a:p>
            <a:r>
              <a:rPr lang="ru-RU" dirty="0" smtClean="0"/>
              <a:t>Дружина самообороны</a:t>
            </a:r>
          </a:p>
          <a:p>
            <a:r>
              <a:rPr lang="ru-RU" dirty="0" smtClean="0"/>
              <a:t>Своя церковь и свой святой покровитель</a:t>
            </a:r>
          </a:p>
          <a:p>
            <a:r>
              <a:rPr lang="ru-RU" dirty="0" smtClean="0"/>
              <a:t>Герб, знамя, устав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83826" cy="1325563"/>
          </a:xfrm>
        </p:spPr>
        <p:txBody>
          <a:bodyPr/>
          <a:lstStyle/>
          <a:p>
            <a:r>
              <a:rPr lang="ru-RU" b="1" u="sng" dirty="0"/>
              <a:t>Цех</a:t>
            </a:r>
            <a:r>
              <a:rPr lang="ru-RU" dirty="0"/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46961"/>
            <a:ext cx="3723177" cy="2928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6176963"/>
            <a:ext cx="408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 smtClean="0"/>
              <a:t>Средневековый </a:t>
            </a:r>
            <a:r>
              <a:rPr lang="ru-RU" sz="2000" i="1" dirty="0" err="1" smtClean="0"/>
              <a:t>корпоратив</a:t>
            </a:r>
            <a:endParaRPr lang="ru-RU" sz="2000" i="1" dirty="0"/>
          </a:p>
        </p:txBody>
      </p:sp>
      <p:sp>
        <p:nvSpPr>
          <p:cNvPr id="8" name="Стрелка вправо 7"/>
          <p:cNvSpPr/>
          <p:nvPr/>
        </p:nvSpPr>
        <p:spPr>
          <a:xfrm>
            <a:off x="6019800" y="808212"/>
            <a:ext cx="722416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6019800" y="1488394"/>
            <a:ext cx="722416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6019800" y="2096036"/>
            <a:ext cx="722416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6019800" y="3345361"/>
            <a:ext cx="722416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6019800" y="2652960"/>
            <a:ext cx="722416" cy="439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377312" y="4690865"/>
            <a:ext cx="4263242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ru-RU" sz="2800" dirty="0" smtClean="0"/>
              <a:t>Домашнее задание: читать стр. 103-112, отв. на </a:t>
            </a:r>
            <a:r>
              <a:rPr lang="ru-RU" sz="2800" dirty="0" err="1" smtClean="0"/>
              <a:t>вопр</a:t>
            </a:r>
            <a:r>
              <a:rPr lang="ru-RU" sz="2800" dirty="0" smtClean="0"/>
              <a:t>. 1, 2,  9.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819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440</Words>
  <Application>Microsoft Office PowerPoint</Application>
  <PresentationFormat>Широкоэкранный</PresentationFormat>
  <Paragraphs>43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Формирование средневековых городов. Городское ремесло</vt:lpstr>
      <vt:lpstr>План урока:</vt:lpstr>
      <vt:lpstr>1. Изменения в общественной жизни (стр. 103-104):</vt:lpstr>
      <vt:lpstr>2. Возникновение в Европе новых городов.</vt:lpstr>
      <vt:lpstr>Вывод: </vt:lpstr>
      <vt:lpstr>3. Борьба городов с сеньорами – XII-XIII века</vt:lpstr>
      <vt:lpstr>Обсудим ситуацию (стр. 108-109):</vt:lpstr>
      <vt:lpstr>4. Мастерская ремесленника (стр. 109)</vt:lpstr>
      <vt:lpstr>Цех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Средневековый город в Западной и Центральной Европе</dc:title>
  <dc:creator>Николай Чуваев</dc:creator>
  <cp:lastModifiedBy>Николай Чуваев</cp:lastModifiedBy>
  <cp:revision>37</cp:revision>
  <dcterms:created xsi:type="dcterms:W3CDTF">2016-10-07T15:28:28Z</dcterms:created>
  <dcterms:modified xsi:type="dcterms:W3CDTF">2018-05-08T14:15:36Z</dcterms:modified>
</cp:coreProperties>
</file>